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24" r:id="rId3"/>
    <p:sldId id="325" r:id="rId4"/>
    <p:sldId id="326" r:id="rId5"/>
    <p:sldId id="267" r:id="rId6"/>
    <p:sldId id="282" r:id="rId7"/>
    <p:sldId id="321" r:id="rId8"/>
    <p:sldId id="283" r:id="rId9"/>
    <p:sldId id="319" r:id="rId10"/>
    <p:sldId id="322" r:id="rId11"/>
    <p:sldId id="318" r:id="rId12"/>
    <p:sldId id="320" r:id="rId13"/>
    <p:sldId id="284" r:id="rId14"/>
    <p:sldId id="26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264" r:id="rId23"/>
    <p:sldId id="337" r:id="rId24"/>
    <p:sldId id="336" r:id="rId25"/>
    <p:sldId id="335" r:id="rId26"/>
    <p:sldId id="334" r:id="rId27"/>
    <p:sldId id="33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7"/>
    <p:restoredTop sz="94299"/>
  </p:normalViewPr>
  <p:slideViewPr>
    <p:cSldViewPr snapToGrid="0">
      <p:cViewPr varScale="1">
        <p:scale>
          <a:sx n="303" d="100"/>
          <a:sy n="303" d="100"/>
        </p:scale>
        <p:origin x="11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C73FB-5816-4D61-AC81-0209A5F896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151FEBC-5868-4F6C-99CD-097199EB0B61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Develop </a:t>
          </a:r>
          <a:br>
            <a:rPr lang="en-US" dirty="0">
              <a:latin typeface="Karla" pitchFamily="2" charset="0"/>
              <a:ea typeface="Karla" pitchFamily="2" charset="0"/>
            </a:rPr>
          </a:br>
          <a:r>
            <a:rPr lang="en-US" dirty="0">
              <a:latin typeface="Karla" pitchFamily="2" charset="0"/>
              <a:ea typeface="Karla" pitchFamily="2" charset="0"/>
            </a:rPr>
            <a:t>research design &amp; analysis plan</a:t>
          </a:r>
        </a:p>
      </dgm:t>
    </dgm:pt>
    <dgm:pt modelId="{9844628C-3FFF-4819-A7FB-F00CE26A873F}" type="parTrans" cxnId="{DAD03EF5-5E20-4341-BE9B-76AA8EB17A76}">
      <dgm:prSet/>
      <dgm:spPr/>
      <dgm:t>
        <a:bodyPr/>
        <a:lstStyle/>
        <a:p>
          <a:endParaRPr lang="en-US"/>
        </a:p>
      </dgm:t>
    </dgm:pt>
    <dgm:pt modelId="{A22B0C67-ACA3-49B6-8115-2E16F194B051}" type="sibTrans" cxnId="{DAD03EF5-5E20-4341-BE9B-76AA8EB17A76}">
      <dgm:prSet/>
      <dgm:spPr/>
      <dgm:t>
        <a:bodyPr/>
        <a:lstStyle/>
        <a:p>
          <a:endParaRPr lang="en-US"/>
        </a:p>
      </dgm:t>
    </dgm:pt>
    <dgm:pt modelId="{E5EF7CAA-A0EE-42A5-BED2-B8C5D22A74EA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Collect &amp; analyze data</a:t>
          </a:r>
        </a:p>
      </dgm:t>
    </dgm:pt>
    <dgm:pt modelId="{750D8EDE-4D29-4700-8B8E-5DC8DB235833}" type="parTrans" cxnId="{4B09E298-E82A-476B-B94B-0AB2DD845A6C}">
      <dgm:prSet/>
      <dgm:spPr/>
      <dgm:t>
        <a:bodyPr/>
        <a:lstStyle/>
        <a:p>
          <a:endParaRPr lang="en-US"/>
        </a:p>
      </dgm:t>
    </dgm:pt>
    <dgm:pt modelId="{6CB72134-56FC-4848-A6F5-2CDA8C10D258}" type="sibTrans" cxnId="{4B09E298-E82A-476B-B94B-0AB2DD845A6C}">
      <dgm:prSet/>
      <dgm:spPr/>
      <dgm:t>
        <a:bodyPr/>
        <a:lstStyle/>
        <a:p>
          <a:endParaRPr lang="en-US"/>
        </a:p>
      </dgm:t>
    </dgm:pt>
    <dgm:pt modelId="{EA401812-064D-4091-914C-9B17E4E29822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Write up paper</a:t>
          </a:r>
        </a:p>
      </dgm:t>
    </dgm:pt>
    <dgm:pt modelId="{232811D7-6540-4D91-BBA9-C4057136A158}" type="parTrans" cxnId="{616BD0D0-36A8-413E-96EC-A43427740AEF}">
      <dgm:prSet/>
      <dgm:spPr/>
      <dgm:t>
        <a:bodyPr/>
        <a:lstStyle/>
        <a:p>
          <a:endParaRPr lang="en-US"/>
        </a:p>
      </dgm:t>
    </dgm:pt>
    <dgm:pt modelId="{4FD3B8F6-E68B-438B-A500-4F209DEBFBF6}" type="sibTrans" cxnId="{616BD0D0-36A8-413E-96EC-A43427740AEF}">
      <dgm:prSet/>
      <dgm:spPr/>
      <dgm:t>
        <a:bodyPr/>
        <a:lstStyle/>
        <a:p>
          <a:endParaRPr lang="en-US"/>
        </a:p>
      </dgm:t>
    </dgm:pt>
    <dgm:pt modelId="{55E736E6-201A-4BB7-B35B-978007B2FFAB}">
      <dgm:prSet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Publish paper</a:t>
          </a:r>
        </a:p>
      </dgm:t>
    </dgm:pt>
    <dgm:pt modelId="{0B8365E2-7786-4497-9A72-20B3308B8D8A}" type="parTrans" cxnId="{E3ECE111-FC26-464E-B926-CD926F6C7CA9}">
      <dgm:prSet/>
      <dgm:spPr/>
      <dgm:t>
        <a:bodyPr/>
        <a:lstStyle/>
        <a:p>
          <a:endParaRPr lang="en-US"/>
        </a:p>
      </dgm:t>
    </dgm:pt>
    <dgm:pt modelId="{936F8086-154E-4BAE-8C69-CE8B44E173AD}" type="sibTrans" cxnId="{E3ECE111-FC26-464E-B926-CD926F6C7CA9}">
      <dgm:prSet/>
      <dgm:spPr/>
      <dgm:t>
        <a:bodyPr/>
        <a:lstStyle/>
        <a:p>
          <a:endParaRPr lang="en-US"/>
        </a:p>
      </dgm:t>
    </dgm:pt>
    <dgm:pt modelId="{F9F200D0-A0DC-4B3D-B7FE-25F1BA34E4F6}" type="pres">
      <dgm:prSet presAssocID="{BE3C73FB-5816-4D61-AC81-0209A5F89606}" presName="Name0" presStyleCnt="0">
        <dgm:presLayoutVars>
          <dgm:dir/>
          <dgm:resizeHandles val="exact"/>
        </dgm:presLayoutVars>
      </dgm:prSet>
      <dgm:spPr/>
    </dgm:pt>
    <dgm:pt modelId="{09C9DA86-2C4F-4694-8BE1-A382D641735A}" type="pres">
      <dgm:prSet presAssocID="{F151FEBC-5868-4F6C-99CD-097199EB0B61}" presName="node" presStyleLbl="node1" presStyleIdx="0" presStyleCnt="4">
        <dgm:presLayoutVars>
          <dgm:bulletEnabled val="1"/>
        </dgm:presLayoutVars>
      </dgm:prSet>
      <dgm:spPr/>
    </dgm:pt>
    <dgm:pt modelId="{3A417AA1-6FFD-4893-AE75-D4E5F3F4B8FE}" type="pres">
      <dgm:prSet presAssocID="{A22B0C67-ACA3-49B6-8115-2E16F194B051}" presName="sibTrans" presStyleLbl="sibTrans2D1" presStyleIdx="0" presStyleCnt="3"/>
      <dgm:spPr/>
    </dgm:pt>
    <dgm:pt modelId="{A35CA774-754C-49D0-AD57-3B7DBE08288F}" type="pres">
      <dgm:prSet presAssocID="{A22B0C67-ACA3-49B6-8115-2E16F194B051}" presName="connectorText" presStyleLbl="sibTrans2D1" presStyleIdx="0" presStyleCnt="3"/>
      <dgm:spPr/>
    </dgm:pt>
    <dgm:pt modelId="{F6B84A13-7830-4CFB-AA00-52C6F110BC96}" type="pres">
      <dgm:prSet presAssocID="{E5EF7CAA-A0EE-42A5-BED2-B8C5D22A74EA}" presName="node" presStyleLbl="node1" presStyleIdx="1" presStyleCnt="4">
        <dgm:presLayoutVars>
          <dgm:bulletEnabled val="1"/>
        </dgm:presLayoutVars>
      </dgm:prSet>
      <dgm:spPr/>
    </dgm:pt>
    <dgm:pt modelId="{DFA88A3C-43E0-4857-A11C-D9E51EC3013B}" type="pres">
      <dgm:prSet presAssocID="{6CB72134-56FC-4848-A6F5-2CDA8C10D258}" presName="sibTrans" presStyleLbl="sibTrans2D1" presStyleIdx="1" presStyleCnt="3"/>
      <dgm:spPr/>
    </dgm:pt>
    <dgm:pt modelId="{C628FFAE-B105-4DD1-B6F5-438353BE9B4A}" type="pres">
      <dgm:prSet presAssocID="{6CB72134-56FC-4848-A6F5-2CDA8C10D258}" presName="connectorText" presStyleLbl="sibTrans2D1" presStyleIdx="1" presStyleCnt="3"/>
      <dgm:spPr/>
    </dgm:pt>
    <dgm:pt modelId="{D95C7CFE-EAE5-4B7F-916C-01502919B341}" type="pres">
      <dgm:prSet presAssocID="{EA401812-064D-4091-914C-9B17E4E29822}" presName="node" presStyleLbl="node1" presStyleIdx="2" presStyleCnt="4">
        <dgm:presLayoutVars>
          <dgm:bulletEnabled val="1"/>
        </dgm:presLayoutVars>
      </dgm:prSet>
      <dgm:spPr/>
    </dgm:pt>
    <dgm:pt modelId="{28EB52B3-BF79-4309-A1DA-CC2445EAA9F8}" type="pres">
      <dgm:prSet presAssocID="{4FD3B8F6-E68B-438B-A500-4F209DEBFBF6}" presName="sibTrans" presStyleLbl="sibTrans2D1" presStyleIdx="2" presStyleCnt="3"/>
      <dgm:spPr/>
    </dgm:pt>
    <dgm:pt modelId="{A54821CE-4BEF-4878-AD79-CFF34CE5F85A}" type="pres">
      <dgm:prSet presAssocID="{4FD3B8F6-E68B-438B-A500-4F209DEBFBF6}" presName="connectorText" presStyleLbl="sibTrans2D1" presStyleIdx="2" presStyleCnt="3"/>
      <dgm:spPr/>
    </dgm:pt>
    <dgm:pt modelId="{184D9417-19DF-4A03-B4E2-71FAB5F76DC1}" type="pres">
      <dgm:prSet presAssocID="{55E736E6-201A-4BB7-B35B-978007B2FFAB}" presName="node" presStyleLbl="node1" presStyleIdx="3" presStyleCnt="4">
        <dgm:presLayoutVars>
          <dgm:bulletEnabled val="1"/>
        </dgm:presLayoutVars>
      </dgm:prSet>
      <dgm:spPr/>
    </dgm:pt>
  </dgm:ptLst>
  <dgm:cxnLst>
    <dgm:cxn modelId="{70912F0B-B8D5-4D3C-B134-08CF0A964517}" type="presOf" srcId="{A22B0C67-ACA3-49B6-8115-2E16F194B051}" destId="{3A417AA1-6FFD-4893-AE75-D4E5F3F4B8FE}" srcOrd="0" destOrd="0" presId="urn:microsoft.com/office/officeart/2005/8/layout/process1"/>
    <dgm:cxn modelId="{E3ECE111-FC26-464E-B926-CD926F6C7CA9}" srcId="{BE3C73FB-5816-4D61-AC81-0209A5F89606}" destId="{55E736E6-201A-4BB7-B35B-978007B2FFAB}" srcOrd="3" destOrd="0" parTransId="{0B8365E2-7786-4497-9A72-20B3308B8D8A}" sibTransId="{936F8086-154E-4BAE-8C69-CE8B44E173AD}"/>
    <dgm:cxn modelId="{BF0AD644-95DA-4F6A-ACED-5CCD418FAB07}" type="presOf" srcId="{4FD3B8F6-E68B-438B-A500-4F209DEBFBF6}" destId="{28EB52B3-BF79-4309-A1DA-CC2445EAA9F8}" srcOrd="0" destOrd="0" presId="urn:microsoft.com/office/officeart/2005/8/layout/process1"/>
    <dgm:cxn modelId="{D3027165-1544-462A-905F-37AE4DD336D5}" type="presOf" srcId="{6CB72134-56FC-4848-A6F5-2CDA8C10D258}" destId="{DFA88A3C-43E0-4857-A11C-D9E51EC3013B}" srcOrd="0" destOrd="0" presId="urn:microsoft.com/office/officeart/2005/8/layout/process1"/>
    <dgm:cxn modelId="{C768C67B-8754-40CA-AF83-8412BCFBF59D}" type="presOf" srcId="{E5EF7CAA-A0EE-42A5-BED2-B8C5D22A74EA}" destId="{F6B84A13-7830-4CFB-AA00-52C6F110BC96}" srcOrd="0" destOrd="0" presId="urn:microsoft.com/office/officeart/2005/8/layout/process1"/>
    <dgm:cxn modelId="{2A374286-1CE8-45C5-A8DD-6E557AC39229}" type="presOf" srcId="{6CB72134-56FC-4848-A6F5-2CDA8C10D258}" destId="{C628FFAE-B105-4DD1-B6F5-438353BE9B4A}" srcOrd="1" destOrd="0" presId="urn:microsoft.com/office/officeart/2005/8/layout/process1"/>
    <dgm:cxn modelId="{6185ED92-301B-4E2A-B9D2-FC7A90667915}" type="presOf" srcId="{4FD3B8F6-E68B-438B-A500-4F209DEBFBF6}" destId="{A54821CE-4BEF-4878-AD79-CFF34CE5F85A}" srcOrd="1" destOrd="0" presId="urn:microsoft.com/office/officeart/2005/8/layout/process1"/>
    <dgm:cxn modelId="{4B09E298-E82A-476B-B94B-0AB2DD845A6C}" srcId="{BE3C73FB-5816-4D61-AC81-0209A5F89606}" destId="{E5EF7CAA-A0EE-42A5-BED2-B8C5D22A74EA}" srcOrd="1" destOrd="0" parTransId="{750D8EDE-4D29-4700-8B8E-5DC8DB235833}" sibTransId="{6CB72134-56FC-4848-A6F5-2CDA8C10D258}"/>
    <dgm:cxn modelId="{26E23DAA-8CE9-4401-B1D0-0CAD90461626}" type="presOf" srcId="{A22B0C67-ACA3-49B6-8115-2E16F194B051}" destId="{A35CA774-754C-49D0-AD57-3B7DBE08288F}" srcOrd="1" destOrd="0" presId="urn:microsoft.com/office/officeart/2005/8/layout/process1"/>
    <dgm:cxn modelId="{BB8705BF-EBEB-4971-B306-34750B1CF13C}" type="presOf" srcId="{EA401812-064D-4091-914C-9B17E4E29822}" destId="{D95C7CFE-EAE5-4B7F-916C-01502919B341}" srcOrd="0" destOrd="0" presId="urn:microsoft.com/office/officeart/2005/8/layout/process1"/>
    <dgm:cxn modelId="{616BD0D0-36A8-413E-96EC-A43427740AEF}" srcId="{BE3C73FB-5816-4D61-AC81-0209A5F89606}" destId="{EA401812-064D-4091-914C-9B17E4E29822}" srcOrd="2" destOrd="0" parTransId="{232811D7-6540-4D91-BBA9-C4057136A158}" sibTransId="{4FD3B8F6-E68B-438B-A500-4F209DEBFBF6}"/>
    <dgm:cxn modelId="{73A120D5-2C05-4712-811B-DA6174CE278B}" type="presOf" srcId="{55E736E6-201A-4BB7-B35B-978007B2FFAB}" destId="{184D9417-19DF-4A03-B4E2-71FAB5F76DC1}" srcOrd="0" destOrd="0" presId="urn:microsoft.com/office/officeart/2005/8/layout/process1"/>
    <dgm:cxn modelId="{361380D9-CA3A-4C2C-9F8A-47DC22AC81DC}" type="presOf" srcId="{BE3C73FB-5816-4D61-AC81-0209A5F89606}" destId="{F9F200D0-A0DC-4B3D-B7FE-25F1BA34E4F6}" srcOrd="0" destOrd="0" presId="urn:microsoft.com/office/officeart/2005/8/layout/process1"/>
    <dgm:cxn modelId="{D83F02E9-2C8D-4A4B-8D9B-BE087D7742A5}" type="presOf" srcId="{F151FEBC-5868-4F6C-99CD-097199EB0B61}" destId="{09C9DA86-2C4F-4694-8BE1-A382D641735A}" srcOrd="0" destOrd="0" presId="urn:microsoft.com/office/officeart/2005/8/layout/process1"/>
    <dgm:cxn modelId="{DAD03EF5-5E20-4341-BE9B-76AA8EB17A76}" srcId="{BE3C73FB-5816-4D61-AC81-0209A5F89606}" destId="{F151FEBC-5868-4F6C-99CD-097199EB0B61}" srcOrd="0" destOrd="0" parTransId="{9844628C-3FFF-4819-A7FB-F00CE26A873F}" sibTransId="{A22B0C67-ACA3-49B6-8115-2E16F194B051}"/>
    <dgm:cxn modelId="{B796D284-10FC-41D8-A742-690243044B3B}" type="presParOf" srcId="{F9F200D0-A0DC-4B3D-B7FE-25F1BA34E4F6}" destId="{09C9DA86-2C4F-4694-8BE1-A382D641735A}" srcOrd="0" destOrd="0" presId="urn:microsoft.com/office/officeart/2005/8/layout/process1"/>
    <dgm:cxn modelId="{1067D93A-90DF-4122-A591-812104ABD1E7}" type="presParOf" srcId="{F9F200D0-A0DC-4B3D-B7FE-25F1BA34E4F6}" destId="{3A417AA1-6FFD-4893-AE75-D4E5F3F4B8FE}" srcOrd="1" destOrd="0" presId="urn:microsoft.com/office/officeart/2005/8/layout/process1"/>
    <dgm:cxn modelId="{A8199121-91AA-42D4-9740-F87EFC6AF3DB}" type="presParOf" srcId="{3A417AA1-6FFD-4893-AE75-D4E5F3F4B8FE}" destId="{A35CA774-754C-49D0-AD57-3B7DBE08288F}" srcOrd="0" destOrd="0" presId="urn:microsoft.com/office/officeart/2005/8/layout/process1"/>
    <dgm:cxn modelId="{1054C7E1-BD99-485A-91DF-851AD46F3211}" type="presParOf" srcId="{F9F200D0-A0DC-4B3D-B7FE-25F1BA34E4F6}" destId="{F6B84A13-7830-4CFB-AA00-52C6F110BC96}" srcOrd="2" destOrd="0" presId="urn:microsoft.com/office/officeart/2005/8/layout/process1"/>
    <dgm:cxn modelId="{8684C651-A760-4C1E-B5FF-98281D437A3B}" type="presParOf" srcId="{F9F200D0-A0DC-4B3D-B7FE-25F1BA34E4F6}" destId="{DFA88A3C-43E0-4857-A11C-D9E51EC3013B}" srcOrd="3" destOrd="0" presId="urn:microsoft.com/office/officeart/2005/8/layout/process1"/>
    <dgm:cxn modelId="{9B59A3BA-B613-49FF-80DA-31FA8E82D0AF}" type="presParOf" srcId="{DFA88A3C-43E0-4857-A11C-D9E51EC3013B}" destId="{C628FFAE-B105-4DD1-B6F5-438353BE9B4A}" srcOrd="0" destOrd="0" presId="urn:microsoft.com/office/officeart/2005/8/layout/process1"/>
    <dgm:cxn modelId="{B50BE2B7-E806-4802-AB42-9BCBA35DB37C}" type="presParOf" srcId="{F9F200D0-A0DC-4B3D-B7FE-25F1BA34E4F6}" destId="{D95C7CFE-EAE5-4B7F-916C-01502919B341}" srcOrd="4" destOrd="0" presId="urn:microsoft.com/office/officeart/2005/8/layout/process1"/>
    <dgm:cxn modelId="{B1223065-DEFB-46FE-A84D-0F3C953E4398}" type="presParOf" srcId="{F9F200D0-A0DC-4B3D-B7FE-25F1BA34E4F6}" destId="{28EB52B3-BF79-4309-A1DA-CC2445EAA9F8}" srcOrd="5" destOrd="0" presId="urn:microsoft.com/office/officeart/2005/8/layout/process1"/>
    <dgm:cxn modelId="{1AC4A5B4-9D7F-4382-8E8C-B3D8117B3D0A}" type="presParOf" srcId="{28EB52B3-BF79-4309-A1DA-CC2445EAA9F8}" destId="{A54821CE-4BEF-4878-AD79-CFF34CE5F85A}" srcOrd="0" destOrd="0" presId="urn:microsoft.com/office/officeart/2005/8/layout/process1"/>
    <dgm:cxn modelId="{A19C54DD-EF30-4307-AE70-09B0A41BAD24}" type="presParOf" srcId="{F9F200D0-A0DC-4B3D-B7FE-25F1BA34E4F6}" destId="{184D9417-19DF-4A03-B4E2-71FAB5F76D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9DA86-2C4F-4694-8BE1-A382D641735A}">
      <dsp:nvSpPr>
        <dsp:cNvPr id="0" name=""/>
        <dsp:cNvSpPr/>
      </dsp:nvSpPr>
      <dsp:spPr>
        <a:xfrm>
          <a:off x="3785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Develop </a:t>
          </a:r>
          <a:br>
            <a:rPr lang="en-US" sz="1800" kern="1200" dirty="0">
              <a:latin typeface="Karla" pitchFamily="2" charset="0"/>
              <a:ea typeface="Karla" pitchFamily="2" charset="0"/>
            </a:rPr>
          </a:br>
          <a:r>
            <a:rPr lang="en-US" sz="1800" kern="1200" dirty="0">
              <a:latin typeface="Karla" pitchFamily="2" charset="0"/>
              <a:ea typeface="Karla" pitchFamily="2" charset="0"/>
            </a:rPr>
            <a:t>research design &amp; analysis plan</a:t>
          </a:r>
        </a:p>
      </dsp:txBody>
      <dsp:txXfrm>
        <a:off x="32869" y="762680"/>
        <a:ext cx="1596846" cy="934840"/>
      </dsp:txXfrm>
    </dsp:sp>
    <dsp:sp modelId="{3A417AA1-6FFD-4893-AE75-D4E5F3F4B8FE}">
      <dsp:nvSpPr>
        <dsp:cNvPr id="0" name=""/>
        <dsp:cNvSpPr/>
      </dsp:nvSpPr>
      <dsp:spPr>
        <a:xfrm>
          <a:off x="1824301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24301" y="1106967"/>
        <a:ext cx="245604" cy="246265"/>
      </dsp:txXfrm>
    </dsp:sp>
    <dsp:sp modelId="{F6B84A13-7830-4CFB-AA00-52C6F110BC96}">
      <dsp:nvSpPr>
        <dsp:cNvPr id="0" name=""/>
        <dsp:cNvSpPr/>
      </dsp:nvSpPr>
      <dsp:spPr>
        <a:xfrm>
          <a:off x="2320806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Collect &amp; analyze data</a:t>
          </a:r>
        </a:p>
      </dsp:txBody>
      <dsp:txXfrm>
        <a:off x="2349890" y="762680"/>
        <a:ext cx="1596846" cy="934840"/>
      </dsp:txXfrm>
    </dsp:sp>
    <dsp:sp modelId="{DFA88A3C-43E0-4857-A11C-D9E51EC3013B}">
      <dsp:nvSpPr>
        <dsp:cNvPr id="0" name=""/>
        <dsp:cNvSpPr/>
      </dsp:nvSpPr>
      <dsp:spPr>
        <a:xfrm>
          <a:off x="4141322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41322" y="1106967"/>
        <a:ext cx="245604" cy="246265"/>
      </dsp:txXfrm>
    </dsp:sp>
    <dsp:sp modelId="{D95C7CFE-EAE5-4B7F-916C-01502919B341}">
      <dsp:nvSpPr>
        <dsp:cNvPr id="0" name=""/>
        <dsp:cNvSpPr/>
      </dsp:nvSpPr>
      <dsp:spPr>
        <a:xfrm>
          <a:off x="4637826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Write up paper</a:t>
          </a:r>
        </a:p>
      </dsp:txBody>
      <dsp:txXfrm>
        <a:off x="4666910" y="762680"/>
        <a:ext cx="1596846" cy="934840"/>
      </dsp:txXfrm>
    </dsp:sp>
    <dsp:sp modelId="{28EB52B3-BF79-4309-A1DA-CC2445EAA9F8}">
      <dsp:nvSpPr>
        <dsp:cNvPr id="0" name=""/>
        <dsp:cNvSpPr/>
      </dsp:nvSpPr>
      <dsp:spPr>
        <a:xfrm>
          <a:off x="6458343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458343" y="1106967"/>
        <a:ext cx="245604" cy="246265"/>
      </dsp:txXfrm>
    </dsp:sp>
    <dsp:sp modelId="{184D9417-19DF-4A03-B4E2-71FAB5F76DC1}">
      <dsp:nvSpPr>
        <dsp:cNvPr id="0" name=""/>
        <dsp:cNvSpPr/>
      </dsp:nvSpPr>
      <dsp:spPr>
        <a:xfrm>
          <a:off x="6954847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Publish paper</a:t>
          </a:r>
        </a:p>
      </dsp:txBody>
      <dsp:txXfrm>
        <a:off x="6983931" y="762680"/>
        <a:ext cx="1596846" cy="934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time: 10mins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3f04ce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3f04ce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81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99cc5d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99cc5d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Develop framework to support OPA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Principles</a:t>
            </a:r>
            <a:endParaRPr sz="1400"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/>
              <a:t>Guidelines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Support transition/adoption to OPA, and develop case studies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Minimum wage in the US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Deworming in Kenya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Train students and analysts 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RT2-type of curriculum (policy/economics)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800"/>
              <a:t>Raise awareness</a:t>
            </a:r>
            <a:r>
              <a:rPr lang="en" sz="1400"/>
              <a:t>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This panel</a:t>
            </a:r>
            <a:endParaRPr sz="1400" b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Future convenings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Ongoing presentations </a:t>
            </a:r>
            <a:r>
              <a:rPr lang="en"/>
              <a:t>(so far APPAM, Evidence Action, GSPP, EDI, GiveWell, AIR, CBO, IDB, AM1)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TED</a:t>
            </a:r>
            <a:endParaRPr lang="en-US" sz="2400" dirty="0"/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sz="2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Highlight new 3 E’s framing</a:t>
            </a:r>
          </a:p>
        </p:txBody>
      </p:sp>
    </p:spTree>
    <p:extLst>
      <p:ext uri="{BB962C8B-B14F-4D97-AF65-F5344CB8AC3E}">
        <p14:creationId xmlns:p14="http://schemas.microsoft.com/office/powerpoint/2010/main" val="283280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b="1" dirty="0"/>
              <a:t>TED</a:t>
            </a:r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r>
              <a:rPr lang="en-US" sz="1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Not much has changed since last year.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4882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02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58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54ed44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54ed44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3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3f04c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3f04ce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25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3f04ce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3f04ce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5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3f04ce2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3f04ce2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3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pasted-image.pdf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2854" y="-62507"/>
            <a:ext cx="9588809" cy="5482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5273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6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tss.org/opa/projects/progressive-wealth-tax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preprints/metaarxiv/jnyq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ealthtaxsimulator.org/analysis/" TargetMode="External"/><Relationship Id="rId3" Type="http://schemas.openxmlformats.org/officeDocument/2006/relationships/hyperlink" Target="https://www.youtube.com/results?search_query=%23tidytuesday" TargetMode="External"/><Relationship Id="rId7" Type="http://schemas.openxmlformats.org/officeDocument/2006/relationships/hyperlink" Target="https://github.com/BITSS/opa-wealthtax/tree/master/code/interactive_visualization" TargetMode="External"/><Relationship Id="rId2" Type="http://schemas.openxmlformats.org/officeDocument/2006/relationships/hyperlink" Target="https://education.rstudio.com/learn/beginn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stering-shiny.org/" TargetMode="External"/><Relationship Id="rId11" Type="http://schemas.openxmlformats.org/officeDocument/2006/relationships/hyperlink" Target="https://osf.io/preprints/metaarxiv/jnyqh" TargetMode="External"/><Relationship Id="rId5" Type="http://schemas.openxmlformats.org/officeDocument/2006/relationships/hyperlink" Target="https://shiny.rstudio.com/tutorial/" TargetMode="External"/><Relationship Id="rId10" Type="http://schemas.openxmlformats.org/officeDocument/2006/relationships/hyperlink" Target="https://academic.oup.com/qje/article/131/4/1637/2468871#173469299" TargetMode="External"/><Relationship Id="rId4" Type="http://schemas.openxmlformats.org/officeDocument/2006/relationships/hyperlink" Target="https://github.com/BITSS/opa-wealthtax/blob/master/code/dynamic_doc/wealth_tax_dd.Rmd" TargetMode="External"/><Relationship Id="rId9" Type="http://schemas.openxmlformats.org/officeDocument/2006/relationships/hyperlink" Target="https://www.evidenceaction.org/dewormtheworld-2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88053" y="1503187"/>
            <a:ext cx="897466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The Berkeley Initiative for Transparency in the Social Sciences</a:t>
            </a:r>
            <a:br>
              <a:rPr lang="en" sz="4000" dirty="0"/>
            </a:br>
            <a:br>
              <a:rPr lang="en" sz="4000" dirty="0"/>
            </a:br>
            <a:r>
              <a:rPr lang="en-US" sz="3200" dirty="0">
                <a:solidFill>
                  <a:srgbClr val="FFFFFF"/>
                </a:solidFill>
              </a:rPr>
              <a:t>Onboarding for Undergraduate Research Apprentice Program</a:t>
            </a:r>
            <a:endParaRPr sz="32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355484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rgbClr val="FFFFFF"/>
                </a:solidFill>
              </a:rPr>
              <a:t>Fernando Hoces de la Guardia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August, 2020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41C7-8E96-2140-BEF1-BA69A954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Registered Reports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10EA74C-B81E-E14A-B7BB-5CA261364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113360"/>
              </p:ext>
            </p:extLst>
          </p:nvPr>
        </p:nvGraphicFramePr>
        <p:xfrm>
          <a:off x="311700" y="2158262"/>
          <a:ext cx="8613648" cy="24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60B44008-1678-D348-900A-64A475B56713}"/>
              </a:ext>
            </a:extLst>
          </p:cNvPr>
          <p:cNvSpPr/>
          <p:nvPr/>
        </p:nvSpPr>
        <p:spPr>
          <a:xfrm>
            <a:off x="6774794" y="1786369"/>
            <a:ext cx="1684715" cy="737944"/>
          </a:xfrm>
          <a:prstGeom prst="wedgeRectCallout">
            <a:avLst>
              <a:gd name="adj1" fmla="val -32921"/>
              <a:gd name="adj2" fmla="val 144217"/>
            </a:avLst>
          </a:prstGeom>
          <a:solidFill>
            <a:srgbClr val="F4A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itchFamily="2" charset="0"/>
                <a:ea typeface="Karla" pitchFamily="2" charset="0"/>
              </a:rPr>
              <a:t>Peer review &amp; decision to publish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1CD0B-682F-B346-85BB-1B82CC7BDC2D}"/>
              </a:ext>
            </a:extLst>
          </p:cNvPr>
          <p:cNvSpPr/>
          <p:nvPr/>
        </p:nvSpPr>
        <p:spPr>
          <a:xfrm>
            <a:off x="311700" y="1017725"/>
            <a:ext cx="77750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Registered Reports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are empirical research articles that are peer-reviewed and accepted for publication </a:t>
            </a:r>
            <a:r>
              <a:rPr 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before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 the results are known.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5CBD98BC-7DA2-B34F-906E-A42E01A5BF1D}"/>
              </a:ext>
            </a:extLst>
          </p:cNvPr>
          <p:cNvSpPr/>
          <p:nvPr/>
        </p:nvSpPr>
        <p:spPr>
          <a:xfrm>
            <a:off x="6774794" y="1772674"/>
            <a:ext cx="1684715" cy="724976"/>
          </a:xfrm>
          <a:prstGeom prst="wedgeRectCallout">
            <a:avLst>
              <a:gd name="adj1" fmla="val -32921"/>
              <a:gd name="adj2" fmla="val 144217"/>
            </a:avLst>
          </a:prstGeom>
          <a:solidFill>
            <a:srgbClr val="F4A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itchFamily="2" charset="0"/>
                <a:ea typeface="Karla" pitchFamily="2" charset="0"/>
              </a:rPr>
              <a:t>Confirmation of decision to publish</a:t>
            </a:r>
          </a:p>
        </p:txBody>
      </p:sp>
    </p:spTree>
    <p:extLst>
      <p:ext uri="{BB962C8B-B14F-4D97-AF65-F5344CB8AC3E}">
        <p14:creationId xmlns:p14="http://schemas.microsoft.com/office/powerpoint/2010/main" val="42022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951E-6 L -0.44601 -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9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3832-BBAA-3D4B-A69B-26A495A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Publications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D5096-EFAB-B243-93D4-0BC69E2E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3" y="0"/>
            <a:ext cx="3429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D8D50-9630-E04C-893C-1F074EEF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2" y="2448577"/>
            <a:ext cx="4579121" cy="199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D692E-4A0B-814B-9F82-7CF34901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" y="0"/>
            <a:ext cx="3910649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47DA-6CF8-3A46-A34E-0640E4D0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is</a:t>
            </a:r>
            <a:br>
              <a:rPr lang="en-US" dirty="0"/>
            </a:br>
            <a:r>
              <a:rPr lang="en-US" dirty="0"/>
              <a:t> happening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BAB89-03F4-4B41-AF66-B6D3083DD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92595"/>
            <a:ext cx="2091258" cy="1977655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Karla" pitchFamily="2" charset="0"/>
                <a:ea typeface="Times New Roman" panose="02020603050405020304" pitchFamily="18" charset="0"/>
              </a:rPr>
              <a:t>Record number of registrations on the AEA RCT Registry in 2018!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28E5E-CEC1-5F4C-ABA7-C7133FA6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58" y="240925"/>
            <a:ext cx="6741042" cy="49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horizon for BITSS?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Computational reproducibility: in the classroom and in papers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Super Forecasters in Social Sciences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Open Policy Analysis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0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3188375" y="1358373"/>
            <a:ext cx="3000000" cy="2418000"/>
          </a:xfrm>
          <a:prstGeom prst="parallelogram">
            <a:avLst>
              <a:gd name="adj" fmla="val 174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Bring Open Science into Policy Analysis?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473E-E932-A54C-AB1C-CD4A6094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A812-43EC-BD41-8A49-580AC42F9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Main consequences of policy analysis that lacks openness: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Policy makers can cherry-pick facts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Hinders automation and/or systematic improvements of reports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Unclear how research affects policy estimates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6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Framework for Open Policy Analysis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 flipH="1">
            <a:off x="1539861" y="2994359"/>
            <a:ext cx="3132600" cy="14361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materials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 flipH="1">
            <a:off x="1764746" y="2364198"/>
            <a:ext cx="2682900" cy="14337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details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 flipH="1">
            <a:off x="2152608" y="1979582"/>
            <a:ext cx="1907400" cy="12033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 rot="-808" flipH="1">
            <a:off x="2450873" y="1707903"/>
            <a:ext cx="1276500" cy="8595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38677" y="1422850"/>
            <a:ext cx="21114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AA84F"/>
                </a:solidFill>
              </a:rPr>
              <a:t>Open Output</a:t>
            </a: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D9EEB"/>
                </a:solidFill>
              </a:rPr>
              <a:t>Open Analysis</a:t>
            </a:r>
            <a:endParaRPr sz="1800" b="1" u="sng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u="sng">
                <a:solidFill>
                  <a:srgbClr val="F1C232"/>
                </a:solidFill>
              </a:rPr>
              <a:t>Open Materials</a:t>
            </a:r>
            <a:endParaRPr sz="1800" b="1" u="sng">
              <a:solidFill>
                <a:srgbClr val="F1C232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522475" y="941525"/>
            <a:ext cx="2566800" cy="902700"/>
          </a:xfrm>
          <a:prstGeom prst="snip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Unified output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Clear output-input link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522475" y="1979650"/>
            <a:ext cx="2566800" cy="1203300"/>
          </a:xfrm>
          <a:prstGeom prst="snip1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</a:rPr>
              <a:t>- Open Code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Data (raw &amp; final)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Report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522475" y="3318375"/>
            <a:ext cx="2566800" cy="1584900"/>
          </a:xfrm>
          <a:prstGeom prst="snip1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Common file structure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Label data, research, guesswork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Make code/spreadsheets reproducible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Use a version control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14300" y="1702730"/>
            <a:ext cx="13431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Makers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452575" y="1707369"/>
            <a:ext cx="9954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/>
          <p:cNvCxnSpPr>
            <a:stCxn id="118" idx="2"/>
          </p:cNvCxnSpPr>
          <p:nvPr/>
        </p:nvCxnSpPr>
        <p:spPr>
          <a:xfrm>
            <a:off x="4572000" y="94152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114300" y="1975256"/>
            <a:ext cx="13383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Staffers/Advisors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1452575" y="1980022"/>
            <a:ext cx="6978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0"/>
          <p:cNvSpPr txBox="1"/>
          <p:nvPr/>
        </p:nvSpPr>
        <p:spPr>
          <a:xfrm>
            <a:off x="114300" y="2359225"/>
            <a:ext cx="1338300" cy="36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452575" y="2363797"/>
            <a:ext cx="310800" cy="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114300" y="2989648"/>
            <a:ext cx="1338300" cy="383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 rot="10800000" flipH="1">
            <a:off x="1452575" y="2994529"/>
            <a:ext cx="89400" cy="3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178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One clear output for policy makers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26" y="498713"/>
            <a:ext cx="5842376" cy="41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Clear input-output 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link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847" y="802700"/>
            <a:ext cx="6084501" cy="3538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dynamic documentation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98" y="749575"/>
            <a:ext cx="6112075" cy="372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741632942"/>
              </p:ext>
            </p:extLst>
          </p:nvPr>
        </p:nvGraphicFramePr>
        <p:xfrm>
          <a:off x="1726099" y="1223813"/>
          <a:ext cx="5691801" cy="3268018"/>
        </p:xfrm>
        <a:graphic>
          <a:graphicData uri="http://schemas.openxmlformats.org/drawingml/2006/table">
            <a:tbl>
              <a:tblPr bandRow="1"/>
              <a:tblGrid>
                <a:gridCol w="240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21">
                <a:tc>
                  <a:txBody>
                    <a:bodyPr/>
                    <a:lstStyle/>
                    <a:p>
                      <a:pPr algn="r"/>
                      <a:r>
                        <a:rPr lang="en-US" sz="1900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Generate </a:t>
                      </a:r>
                      <a:r>
                        <a:rPr lang="en-US" sz="1900" b="1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evidence</a:t>
                      </a:r>
                      <a:endParaRPr sz="1900" b="1" spc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on problems and solutions through</a:t>
                      </a:r>
                      <a:b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</a:b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meta-research led by BITSS investigators and our broader community.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475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Increase access to open science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education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building capacity to recognize and conduct transparent and reproducible science through training, access to curricula, financial support, and a growing network of advocates and allies.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822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Strengthen the scientific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ecosystem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rtl="0"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enabling researchers and institutions to effectively and equitably change norms at scale through open science policy and protocol development.</a:t>
                      </a:r>
                      <a:endParaRPr lang="en-US" sz="1300" b="0" i="0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1650223" y="461148"/>
            <a:ext cx="1980911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Our Mission</a:t>
            </a:r>
            <a:endParaRPr sz="3058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3350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reproducible repository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2" y="152400"/>
            <a:ext cx="5640476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4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4D24-D1C8-6044-A690-0422C74D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530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3200" dirty="0">
                <a:hlinkClick r:id="rId2"/>
              </a:rPr>
              <a:t>Demo of a completed OPA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5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Plan for OPA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Develop framework to support OPA. Paper </a:t>
            </a:r>
            <a:r>
              <a:rPr lang="en" sz="2000" dirty="0">
                <a:solidFill>
                  <a:srgbClr val="EFEFEF"/>
                </a:solidFill>
                <a:hlinkClick r:id="rId3"/>
              </a:rPr>
              <a:t>here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Support transition/adoption of OPA, and develop case studies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Train students and analysts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Raise awareness</a:t>
            </a:r>
            <a:endParaRPr sz="2000" dirty="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7D0B-BA02-6242-A5AA-A0F302DA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URAPs for OPA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2A1DE-216F-CC4A-9CDB-4EDFB4D9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are looking to scale-up the footprint of OPA across policy domains. </a:t>
            </a:r>
          </a:p>
          <a:p>
            <a:r>
              <a:rPr lang="en-US" dirty="0">
                <a:solidFill>
                  <a:schemeClr val="tx1"/>
                </a:solidFill>
              </a:rPr>
              <a:t>The goal is to have an ongoing pipeline of case studies supporting as many analysts and researchers as possible in the creation of OPAs. </a:t>
            </a:r>
          </a:p>
          <a:p>
            <a:r>
              <a:rPr lang="en-US" dirty="0">
                <a:solidFill>
                  <a:schemeClr val="tx1"/>
                </a:solidFill>
              </a:rPr>
              <a:t>This means increasing capacity in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Strengthening the connection to current policy analyses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tasks to “open” a policy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visualization efforts</a:t>
            </a:r>
          </a:p>
          <a:p>
            <a:r>
              <a:rPr lang="en-US" dirty="0">
                <a:solidFill>
                  <a:schemeClr val="tx1"/>
                </a:solidFill>
              </a:rPr>
              <a:t>Long term objective: 10+ URAPs per semester. </a:t>
            </a:r>
          </a:p>
          <a:p>
            <a:r>
              <a:rPr lang="en-US" dirty="0">
                <a:solidFill>
                  <a:schemeClr val="tx1"/>
                </a:solidFill>
              </a:rPr>
              <a:t>Your initial experience and output will directly inform the larger initiative.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3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Start: today (2/7). Ends: last day of class (5/1). Email me week of midterms. </a:t>
            </a:r>
          </a:p>
          <a:p>
            <a:endParaRPr lang="en-US" dirty="0">
              <a:solidFill>
                <a:srgbClr val="EFEFEF"/>
              </a:solidFill>
            </a:endParaRPr>
          </a:p>
          <a:p>
            <a:r>
              <a:rPr lang="en-US" dirty="0">
                <a:solidFill>
                  <a:srgbClr val="EFEFEF"/>
                </a:solidFill>
              </a:rPr>
              <a:t>Week. 9-11 or 12-14 hours.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Ideal time split: 30% learning a new skill, 40% applying that skill, 30% doing something repetitive and no-so stimulating.</a:t>
            </a:r>
          </a:p>
          <a:p>
            <a:r>
              <a:rPr lang="en-US" dirty="0">
                <a:solidFill>
                  <a:srgbClr val="EFEFEF"/>
                </a:solidFill>
              </a:rPr>
              <a:t>Semester: 11 weeks. 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1 – 3: mainly training. 4 – 9: mainly adding content (ends 4/17!). 10 &amp; 11: Summarizing, developing guidelines for future URAPs. 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endParaRPr lang="en-US" dirty="0">
              <a:solidFill>
                <a:srgbClr val="EFEFEF"/>
              </a:solidFill>
            </a:endParaRPr>
          </a:p>
          <a:p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6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Standard Operating Procedures (SOPs)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You will be assigned specific tasks from a GitHub issue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End of the week submit report of progress to GitHub: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performed. Examples: learned git, learned R, learned about PA, summarized # reports, pushed # commits, clean shiny app code, etc.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The number of hours worked.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Questions for next week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Individual/small team meetings each Monday.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Once a month: present to the whole team. </a:t>
            </a:r>
          </a:p>
        </p:txBody>
      </p:sp>
    </p:spTree>
    <p:extLst>
      <p:ext uri="{BB962C8B-B14F-4D97-AF65-F5344CB8AC3E}">
        <p14:creationId xmlns:p14="http://schemas.microsoft.com/office/powerpoint/2010/main" val="1050164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Three tracks: Data Science (DS), Data Visualization (DV), Policy Analysis outreach (PA). </a:t>
            </a:r>
          </a:p>
          <a:p>
            <a:r>
              <a:rPr lang="en-US" dirty="0">
                <a:solidFill>
                  <a:srgbClr val="EFEFEF"/>
                </a:solidFill>
              </a:rPr>
              <a:t>Sophia (DV,DS), Ryan (DS), Emma (PA,DS), </a:t>
            </a:r>
            <a:r>
              <a:rPr lang="en-US" dirty="0" err="1">
                <a:solidFill>
                  <a:srgbClr val="EFEFEF"/>
                </a:solidFill>
              </a:rPr>
              <a:t>Orianna</a:t>
            </a:r>
            <a:r>
              <a:rPr lang="en-US" dirty="0">
                <a:solidFill>
                  <a:srgbClr val="EFEFEF"/>
                </a:solidFill>
              </a:rPr>
              <a:t> (PA)</a:t>
            </a:r>
          </a:p>
          <a:p>
            <a:r>
              <a:rPr lang="en-US" dirty="0">
                <a:solidFill>
                  <a:srgbClr val="EFEFEF"/>
                </a:solidFill>
              </a:rPr>
              <a:t>All tracks must learn how to use Git/</a:t>
            </a:r>
            <a:r>
              <a:rPr lang="en-US" dirty="0" err="1">
                <a:solidFill>
                  <a:srgbClr val="EFEFEF"/>
                </a:solidFill>
              </a:rPr>
              <a:t>Github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DS: spend first week(s) </a:t>
            </a:r>
            <a:r>
              <a:rPr lang="en-US" dirty="0">
                <a:solidFill>
                  <a:srgbClr val="EFEFEF"/>
                </a:solidFill>
                <a:hlinkClick r:id="rId2"/>
              </a:rPr>
              <a:t>learning R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3"/>
              </a:rPr>
              <a:t>screencasts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4"/>
              </a:rPr>
              <a:t>this file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DV: spend first week(s) </a:t>
            </a:r>
            <a:r>
              <a:rPr lang="en-US" dirty="0">
                <a:solidFill>
                  <a:srgbClr val="EFEFEF"/>
                </a:solidFill>
                <a:hlinkClick r:id="rId5"/>
              </a:rPr>
              <a:t>learning Shiny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6"/>
              </a:rPr>
              <a:t>book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7"/>
              </a:rPr>
              <a:t>these files</a:t>
            </a:r>
            <a:r>
              <a:rPr lang="en-US" dirty="0">
                <a:solidFill>
                  <a:srgbClr val="EFEFEF"/>
                </a:solidFill>
              </a:rPr>
              <a:t>.</a:t>
            </a:r>
          </a:p>
          <a:p>
            <a:r>
              <a:rPr lang="en-US" dirty="0">
                <a:solidFill>
                  <a:srgbClr val="EFEFEF"/>
                </a:solidFill>
              </a:rPr>
              <a:t>PA: spend first week(s) learning about the </a:t>
            </a:r>
            <a:r>
              <a:rPr lang="en-US" dirty="0">
                <a:solidFill>
                  <a:srgbClr val="EFEFEF"/>
                </a:solidFill>
                <a:hlinkClick r:id="rId8"/>
              </a:rPr>
              <a:t>wealth tax</a:t>
            </a:r>
            <a:r>
              <a:rPr lang="en-US" dirty="0">
                <a:solidFill>
                  <a:srgbClr val="EFEFEF"/>
                </a:solidFill>
              </a:rPr>
              <a:t>, </a:t>
            </a:r>
            <a:r>
              <a:rPr lang="en-US" dirty="0">
                <a:solidFill>
                  <a:srgbClr val="EFEFEF"/>
                </a:solidFill>
                <a:hlinkClick r:id="rId9"/>
              </a:rPr>
              <a:t>deworming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10"/>
              </a:rPr>
              <a:t>section 5 of this paper</a:t>
            </a:r>
            <a:r>
              <a:rPr lang="en-US" dirty="0">
                <a:solidFill>
                  <a:srgbClr val="EFEFEF"/>
                </a:solidFill>
              </a:rPr>
              <a:t>), and the </a:t>
            </a:r>
            <a:r>
              <a:rPr lang="en-US" dirty="0">
                <a:solidFill>
                  <a:srgbClr val="EFEFEF"/>
                </a:solidFill>
                <a:hlinkClick r:id="rId11"/>
              </a:rPr>
              <a:t>OPA framework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4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263B-C802-8C47-8F15-BD1DC74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you have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E8D88-6FCE-374B-B048-E550F861A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Administrative questions: email Aleks.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Programing questions: (1) </a:t>
            </a:r>
            <a:r>
              <a:rPr lang="en-US" dirty="0" err="1">
                <a:solidFill>
                  <a:schemeClr val="tx1"/>
                </a:solidFill>
              </a:rPr>
              <a:t>stackoverflow</a:t>
            </a:r>
            <a:r>
              <a:rPr lang="en-US" dirty="0">
                <a:solidFill>
                  <a:schemeClr val="tx1"/>
                </a:solidFill>
              </a:rPr>
              <a:t>/web (2) your teammates (3) me.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Policy analysis/Methods questions: me/web.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Questions to me: email/weekly meeting.</a:t>
            </a:r>
          </a:p>
        </p:txBody>
      </p:sp>
    </p:spTree>
    <p:extLst>
      <p:ext uri="{BB962C8B-B14F-4D97-AF65-F5344CB8AC3E}">
        <p14:creationId xmlns:p14="http://schemas.microsoft.com/office/powerpoint/2010/main" val="260625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">
            <a:extLst>
              <a:ext uri="{FF2B5EF4-FFF2-40B4-BE49-F238E27FC236}">
                <a16:creationId xmlns:a16="http://schemas.microsoft.com/office/drawing/2014/main" id="{A0F39A01-D39C-8946-9B0F-7941F2F978A3}"/>
              </a:ext>
            </a:extLst>
          </p:cNvPr>
          <p:cNvSpPr/>
          <p:nvPr/>
        </p:nvSpPr>
        <p:spPr>
          <a:xfrm>
            <a:off x="1680251" y="453729"/>
            <a:ext cx="2517917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Team Structure</a:t>
            </a:r>
          </a:p>
        </p:txBody>
      </p:sp>
      <p:sp>
        <p:nvSpPr>
          <p:cNvPr id="4" name="Shape 131">
            <a:extLst>
              <a:ext uri="{FF2B5EF4-FFF2-40B4-BE49-F238E27FC236}">
                <a16:creationId xmlns:a16="http://schemas.microsoft.com/office/drawing/2014/main" id="{F2AE757D-31F7-C14D-A64C-1A556BD8D371}"/>
              </a:ext>
            </a:extLst>
          </p:cNvPr>
          <p:cNvSpPr/>
          <p:nvPr/>
        </p:nvSpPr>
        <p:spPr>
          <a:xfrm>
            <a:off x="1680251" y="1265152"/>
            <a:ext cx="5651999" cy="5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>
                <a:solidFill>
                  <a:srgbClr val="218EBB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Ted Miguel – Faculty Director</a:t>
            </a:r>
          </a:p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Carson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Christiano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– CEGA Executive Director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D7839-019A-4345-975A-42F996B45AFE}"/>
              </a:ext>
            </a:extLst>
          </p:cNvPr>
          <p:cNvSpPr txBox="1">
            <a:spLocks/>
          </p:cNvSpPr>
          <p:nvPr/>
        </p:nvSpPr>
        <p:spPr>
          <a:xfrm>
            <a:off x="4953131" y="2116244"/>
            <a:ext cx="2891509" cy="263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Research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Fernando Hoces de la Guardia (Project Scientist)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Emma Ng  (Senior URAP, 25%)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Aleksandra Ma (Intern)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956D6F-7E3C-1F44-80CE-86890740A399}"/>
              </a:ext>
            </a:extLst>
          </p:cNvPr>
          <p:cNvSpPr txBox="1">
            <a:spLocks/>
          </p:cNvSpPr>
          <p:nvPr/>
        </p:nvSpPr>
        <p:spPr>
          <a:xfrm>
            <a:off x="1503811" y="2116244"/>
            <a:ext cx="3194892" cy="176130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Program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Katie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Hoeberling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(Manager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Bogdanoski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(Associate)</a:t>
            </a:r>
          </a:p>
        </p:txBody>
      </p:sp>
    </p:spTree>
    <p:extLst>
      <p:ext uri="{BB962C8B-B14F-4D97-AF65-F5344CB8AC3E}">
        <p14:creationId xmlns:p14="http://schemas.microsoft.com/office/powerpoint/2010/main" val="428255120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157352" y="985838"/>
            <a:ext cx="3000000" cy="3171823"/>
          </a:xfrm>
          <a:prstGeom prst="parallelogram">
            <a:avLst>
              <a:gd name="adj" fmla="val 174"/>
            </a:avLst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focus of Open Science?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A52B-8B3E-9B4A-8862-9370AA13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0F7E3-4369-9B45-BD50-72305ED53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b="1" dirty="0">
                <a:solidFill>
                  <a:schemeClr val="tx1"/>
                </a:solidFill>
              </a:rPr>
              <a:t>Issues: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Scientific misconduct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Publication Bias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P-Hacking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Replications problems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Solutions: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Ethical research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Registrations &amp; PAPs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Guidelines and Protocols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Reproducible workflow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BITSS done to address this issues?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Awareness on the problems and solutions: papers, manuals and convenings (RT2)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funded and conducted research on research; hosted pre-prints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Annual Meeting, Catalysts, blog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67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8B1-9E43-8241-BCEC-D48FC16F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79265"/>
            <a:ext cx="8520600" cy="572700"/>
          </a:xfrm>
        </p:spPr>
        <p:txBody>
          <a:bodyPr/>
          <a:lstStyle/>
          <a:p>
            <a:r>
              <a:rPr lang="en-US" dirty="0"/>
              <a:t>Our Network</a:t>
            </a:r>
          </a:p>
        </p:txBody>
      </p:sp>
      <p:sp>
        <p:nvSpPr>
          <p:cNvPr id="4" name="Shape 166">
            <a:extLst>
              <a:ext uri="{FF2B5EF4-FFF2-40B4-BE49-F238E27FC236}">
                <a16:creationId xmlns:a16="http://schemas.microsoft.com/office/drawing/2014/main" id="{2485F663-EEC2-D24D-9B87-C1FD4CB3B84C}"/>
              </a:ext>
            </a:extLst>
          </p:cNvPr>
          <p:cNvSpPr/>
          <p:nvPr/>
        </p:nvSpPr>
        <p:spPr>
          <a:xfrm>
            <a:off x="92244" y="543354"/>
            <a:ext cx="905175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0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BITSS Catalysts </a:t>
            </a:r>
            <a:r>
              <a:rPr lang="en-US" sz="2000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are PhD students, faculty, and researchers committed to advancing the teaching, practice, funding, and publishing of transparent and reproducible research.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49C5-745E-F046-BAEC-D2FFF8D7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r="4750"/>
          <a:stretch/>
        </p:blipFill>
        <p:spPr>
          <a:xfrm>
            <a:off x="1499616" y="1334573"/>
            <a:ext cx="4926280" cy="2290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CB5071-FFB6-5E46-BF95-987649786529}"/>
              </a:ext>
            </a:extLst>
          </p:cNvPr>
          <p:cNvSpPr/>
          <p:nvPr/>
        </p:nvSpPr>
        <p:spPr>
          <a:xfrm>
            <a:off x="0" y="3800134"/>
            <a:ext cx="394231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120+ academics and practitioners; </a:t>
            </a:r>
          </a:p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90 institutions; 30 countries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  <a:cs typeface="Karl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DEA9E-97D1-314A-BA0C-6081A453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7471" r="7760"/>
          <a:stretch/>
        </p:blipFill>
        <p:spPr>
          <a:xfrm>
            <a:off x="3755798" y="3271456"/>
            <a:ext cx="2670098" cy="184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15B43-257F-6642-8AED-9CD79C9CA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0051" r="10568" b="5813"/>
          <a:stretch/>
        </p:blipFill>
        <p:spPr>
          <a:xfrm>
            <a:off x="6425898" y="1334573"/>
            <a:ext cx="2370630" cy="1937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B3E6-F0B5-F94B-B8C2-04C87A9FA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1"/>
          <a:stretch/>
        </p:blipFill>
        <p:spPr>
          <a:xfrm>
            <a:off x="6425898" y="3272188"/>
            <a:ext cx="2370628" cy="1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BITSS doing today?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Changing norms: RR at the JDE, best practices at the IDB and INSP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More meta-research: 3S, Citations study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4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8CA3C-2417-704C-9546-EE8DEEEA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565"/>
            <a:ext cx="9150576" cy="3192936"/>
          </a:xfrm>
          <a:prstGeom prst="rect">
            <a:avLst/>
          </a:prstGeom>
        </p:spPr>
      </p:pic>
      <p:pic>
        <p:nvPicPr>
          <p:cNvPr id="5" name="pasted-image.tiff">
            <a:extLst>
              <a:ext uri="{FF2B5EF4-FFF2-40B4-BE49-F238E27FC236}">
                <a16:creationId xmlns:a16="http://schemas.microsoft.com/office/drawing/2014/main" id="{C194A23C-50F4-6140-8C94-5C29170A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-1"/>
            <a:ext cx="1956816" cy="195681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45821-C39F-0444-BFC6-6F7817D2EC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-3876"/>
            <a:ext cx="3200400" cy="19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48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5067</TotalTime>
  <Words>1102</Words>
  <Application>Microsoft Macintosh PowerPoint</Application>
  <PresentationFormat>On-screen Show (16:9)</PresentationFormat>
  <Paragraphs>183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Helvetica</vt:lpstr>
      <vt:lpstr>Helvetica Light</vt:lpstr>
      <vt:lpstr>Helvetica Neue</vt:lpstr>
      <vt:lpstr>Karla</vt:lpstr>
      <vt:lpstr>Times New Roman</vt:lpstr>
      <vt:lpstr>Simple Dark</vt:lpstr>
      <vt:lpstr>The Berkeley Initiative for Transparency in the Social Sciences  Onboarding for Undergraduate Research Apprentice Program</vt:lpstr>
      <vt:lpstr>PowerPoint Presentation</vt:lpstr>
      <vt:lpstr>PowerPoint Presentation</vt:lpstr>
      <vt:lpstr>What is the focus of Open Science?</vt:lpstr>
      <vt:lpstr>Open Science</vt:lpstr>
      <vt:lpstr>What has BITSS done to address this issues?</vt:lpstr>
      <vt:lpstr>Our Network</vt:lpstr>
      <vt:lpstr>What is BITSS doing today?</vt:lpstr>
      <vt:lpstr>PowerPoint Presentation</vt:lpstr>
      <vt:lpstr>Registered Reports</vt:lpstr>
      <vt:lpstr>Recent Publications</vt:lpstr>
      <vt:lpstr>Change is  happening</vt:lpstr>
      <vt:lpstr>What is in the horizon for BITSS?</vt:lpstr>
      <vt:lpstr>Why Bring Open Science into Policy Analysis?</vt:lpstr>
      <vt:lpstr>Relevance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Plan for OPA</vt:lpstr>
      <vt:lpstr>URAPs for OPA</vt:lpstr>
      <vt:lpstr>URAP Timeline</vt:lpstr>
      <vt:lpstr>URAP Standard Operating Procedures (SOPs)</vt:lpstr>
      <vt:lpstr>URAP tasks</vt:lpstr>
      <vt:lpstr>What to do when you have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on Open Policy Analysis</dc:title>
  <cp:lastModifiedBy>Fernando Hoces de la Guardia</cp:lastModifiedBy>
  <cp:revision>44</cp:revision>
  <dcterms:modified xsi:type="dcterms:W3CDTF">2020-08-19T18:19:22Z</dcterms:modified>
</cp:coreProperties>
</file>